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roxima Nova"/>
      <p:regular r:id="rId30"/>
      <p:bold r:id="rId31"/>
      <p:italic r:id="rId32"/>
      <p:boldItalic r:id="rId33"/>
    </p:embeddedFon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5.xml"/><Relationship Id="rId33" Type="http://schemas.openxmlformats.org/officeDocument/2006/relationships/font" Target="fonts/ProximaNova-boldItalic.fntdata"/><Relationship Id="rId10" Type="http://schemas.openxmlformats.org/officeDocument/2006/relationships/slide" Target="slides/slide4.xml"/><Relationship Id="rId32" Type="http://schemas.openxmlformats.org/officeDocument/2006/relationships/font" Target="fonts/ProximaNova-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1531c69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1531c69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Good afternoon, everyone.</a:t>
            </a:r>
            <a:endParaRPr/>
          </a:p>
          <a:p>
            <a:pPr indent="0" lvl="0" marL="0" rtl="0" algn="l">
              <a:spcBef>
                <a:spcPts val="0"/>
              </a:spcBef>
              <a:spcAft>
                <a:spcPts val="0"/>
              </a:spcAft>
              <a:buNone/>
            </a:pPr>
            <a:r>
              <a:rPr lang="ko"/>
              <a:t>Wecome to CS408 team hurricane’s project pitch.</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My name is Hyunsu, This is Hyungrok, and Yuna.</a:t>
            </a:r>
            <a:endParaRPr/>
          </a:p>
          <a:p>
            <a:pPr indent="0" lvl="0" marL="0" rtl="0" algn="l">
              <a:spcBef>
                <a:spcPts val="0"/>
              </a:spcBef>
              <a:spcAft>
                <a:spcPts val="0"/>
              </a:spcAft>
              <a:buNone/>
            </a:pPr>
            <a:r>
              <a:rPr lang="ko"/>
              <a:t>Our project title is P4T, which stands for PPT for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Before we start, I want to do a quick survey. </a:t>
            </a:r>
            <a:endParaRPr/>
          </a:p>
          <a:p>
            <a:pPr indent="0" lvl="0" marL="0" rtl="0" algn="l">
              <a:spcBef>
                <a:spcPts val="0"/>
              </a:spcBef>
              <a:spcAft>
                <a:spcPts val="0"/>
              </a:spcAft>
              <a:buNone/>
            </a:pPr>
            <a:r>
              <a:rPr lang="ko"/>
              <a:t>Throughout your campus life (could be present or past), if you had any major or minor difficulties working on team projects, would you please raise your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wow~ almost everyone!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252615f1b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252615f1b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GoogleSlides를 실제 여러 조모임에서 사용 -&gt; 여전히 불편</a:t>
            </a:r>
            <a:endParaRPr/>
          </a:p>
          <a:p>
            <a:pPr indent="-298450" lvl="0" marL="457200" rtl="0" algn="l">
              <a:spcBef>
                <a:spcPts val="0"/>
              </a:spcBef>
              <a:spcAft>
                <a:spcPts val="0"/>
              </a:spcAft>
              <a:buSzPts val="1100"/>
              <a:buChar char="-"/>
            </a:pPr>
            <a:r>
              <a:rPr lang="ko"/>
              <a:t>의사소통하기 힘들다 -&gt; 카톡 왕래 불편</a:t>
            </a:r>
            <a:endParaRPr/>
          </a:p>
          <a:p>
            <a:pPr indent="-298450" lvl="0" marL="457200" rtl="0" algn="l">
              <a:spcBef>
                <a:spcPts val="0"/>
              </a:spcBef>
              <a:spcAft>
                <a:spcPts val="0"/>
              </a:spcAft>
              <a:buSzPts val="1100"/>
              <a:buChar char="-"/>
            </a:pPr>
            <a:r>
              <a:rPr lang="ko"/>
              <a:t>켜놓기만 하고 아무것도 안하고 딴짓한 사람들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252615f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252615f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그래</a:t>
            </a:r>
            <a:r>
              <a:rPr lang="ko"/>
              <a:t>서 우리는! 직접 만나서 함께 하는 것 같은 platform을 만들거다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In detail, we would facilitate voice chat so that they could lively interact in one platform.</a:t>
            </a:r>
            <a:endParaRPr/>
          </a:p>
          <a:p>
            <a:pPr indent="0" lvl="0" marL="0" rtl="0" algn="l">
              <a:spcBef>
                <a:spcPts val="0"/>
              </a:spcBef>
              <a:spcAft>
                <a:spcPts val="0"/>
              </a:spcAft>
              <a:buNone/>
            </a:pPr>
            <a:r>
              <a:rPr lang="ko"/>
              <a:t>포인</a:t>
            </a:r>
            <a:r>
              <a:rPr lang="ko"/>
              <a:t>트: 갑자기 감시한다 그래서 좀 어색함. 딴짓하는걸 좀 강조했으면 좋을듯 </a:t>
            </a:r>
            <a:endParaRPr/>
          </a:p>
          <a:p>
            <a:pPr indent="0" lvl="0" marL="0" rtl="0" algn="l">
              <a:spcBef>
                <a:spcPts val="0"/>
              </a:spcBef>
              <a:spcAft>
                <a:spcPts val="0"/>
              </a:spcAft>
              <a:buNone/>
            </a:pPr>
            <a:r>
              <a:rPr lang="ko"/>
              <a:t>오프라인과 온라인의 차이점</a:t>
            </a:r>
            <a:endParaRPr/>
          </a:p>
          <a:p>
            <a:pPr indent="0" lvl="0" marL="0" rtl="0" algn="l">
              <a:spcBef>
                <a:spcPts val="0"/>
              </a:spcBef>
              <a:spcAft>
                <a:spcPts val="0"/>
              </a:spcAft>
              <a:buNone/>
            </a:pPr>
            <a:r>
              <a:rPr lang="ko"/>
              <a:t>Also, we’ll inform others ~. I know that this may sound freaky and too much, however in order to guarantee that your team is actually gathering while it’s offline, we thought this is worthy.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16aea25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16aea25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 this is the end of our pitch!</a:t>
            </a:r>
            <a:endParaRPr/>
          </a:p>
          <a:p>
            <a:pPr indent="0" lvl="0" marL="0" rtl="0" algn="l">
              <a:spcBef>
                <a:spcPts val="0"/>
              </a:spcBef>
              <a:spcAft>
                <a:spcPts val="0"/>
              </a:spcAft>
              <a:buNone/>
            </a:pPr>
            <a:r>
              <a:rPr lang="ko"/>
              <a:t>Thank you and any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252615f1b_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52615f1b_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252615f1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252615f1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52615f1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52615f1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컴퓨터 협업하는 툴을 총칭하여 CSCW라고 한다. 여기에는 time, space dimension이 있다. 현재 구글 docs는 협업 툴로서 different time, different place이다. 우리는 조모임의 이러한 문제점이 differenent time different place에서 발생하는 것으로 본다.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252615f1b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252615f1b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컴퓨터 협업하는 툴을 총칭하여 CSCW라고 한다. 여기에는 time, space dimension이 있다. 현재 구글 docs는 협업 툴로서 different time, different place이다. 우리는 조모임의 이러한 문제점이 differenent time different place에서 발생하는 것으로 본다.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252615f1b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252615f1b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252615f1b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252615f1b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252615f1b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52615f1b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154c568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154c568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we have just seen, most students, including us here, experience some difficulties working as a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To find out what actual difficulties there are..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252615f1b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252615f1b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showing contribution level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52615f1b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52615f1b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252615f1b_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252615f1b_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실제로 설문조사를 통해 확인해본 결과 이런 기능이 있으면 더 ㅇ려심히 참여할 것 같다고했음</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52615f1b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52615f1b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Good afternoon, everyone.</a:t>
            </a:r>
            <a:endParaRPr/>
          </a:p>
          <a:p>
            <a:pPr indent="0" lvl="0" marL="0" rtl="0" algn="l">
              <a:spcBef>
                <a:spcPts val="0"/>
              </a:spcBef>
              <a:spcAft>
                <a:spcPts val="0"/>
              </a:spcAft>
              <a:buNone/>
            </a:pPr>
            <a:r>
              <a:rPr lang="ko"/>
              <a:t>Wecome to CS408 team hurricane’s project pitch.</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My name is Hyunsu, This is Hyungrok, and Yuna.</a:t>
            </a:r>
            <a:endParaRPr/>
          </a:p>
          <a:p>
            <a:pPr indent="0" lvl="0" marL="0" rtl="0" algn="l">
              <a:spcBef>
                <a:spcPts val="0"/>
              </a:spcBef>
              <a:spcAft>
                <a:spcPts val="0"/>
              </a:spcAft>
              <a:buNone/>
            </a:pPr>
            <a:r>
              <a:rPr lang="ko"/>
              <a:t>Our project title is P4T, which stands for PPT for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Before we start, I want to do a quick survey. </a:t>
            </a:r>
            <a:endParaRPr/>
          </a:p>
          <a:p>
            <a:pPr indent="0" lvl="0" marL="0" rtl="0" algn="l">
              <a:spcBef>
                <a:spcPts val="0"/>
              </a:spcBef>
              <a:spcAft>
                <a:spcPts val="0"/>
              </a:spcAft>
              <a:buNone/>
            </a:pPr>
            <a:r>
              <a:rPr lang="ko"/>
              <a:t>Throughout your campus life (could be present or past), if you had any major or minor difficulties working on team projects, would you please raise your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wow~ almost everyone!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154c568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154c568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 conducted user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We interviewed about 20 students and also distributed an online survey then got replies from 29 students.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252615f1b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252615f1b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And these were common problems that students were suffering.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(pause)</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The most common issue was that setting time and place that every members are available is too difficult.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252615f1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252615f1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a:t>Then we chose two main problems to tackle: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ko"/>
              <a:t>First is what I’ve just mentioned,</a:t>
            </a:r>
            <a:endParaRPr/>
          </a:p>
          <a:p>
            <a:pPr indent="0" lvl="0" marL="0" rtl="0" algn="l">
              <a:lnSpc>
                <a:spcPct val="115000"/>
              </a:lnSpc>
              <a:spcBef>
                <a:spcPts val="0"/>
              </a:spcBef>
              <a:spcAft>
                <a:spcPts val="0"/>
              </a:spcAft>
              <a:buNone/>
            </a:pPr>
            <a:r>
              <a:rPr lang="ko"/>
              <a:t>and Second gathering is bothersome.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ko"/>
              <a:t>Let me put it this way:</a:t>
            </a:r>
            <a:endParaRPr/>
          </a:p>
          <a:p>
            <a:pPr indent="0" lvl="0" marL="0" rtl="0" algn="l">
              <a:lnSpc>
                <a:spcPct val="115000"/>
              </a:lnSpc>
              <a:spcBef>
                <a:spcPts val="0"/>
              </a:spcBef>
              <a:spcAft>
                <a:spcPts val="0"/>
              </a:spcAft>
              <a:buNone/>
            </a:pPr>
            <a:r>
              <a:rPr lang="ko"/>
              <a:t>Even after your team sets the meeting time, </a:t>
            </a:r>
            <a:endParaRPr/>
          </a:p>
          <a:p>
            <a:pPr indent="0" lvl="0" marL="0" rtl="0" algn="l">
              <a:lnSpc>
                <a:spcPct val="115000"/>
              </a:lnSpc>
              <a:spcBef>
                <a:spcPts val="0"/>
              </a:spcBef>
              <a:spcAft>
                <a:spcPts val="0"/>
              </a:spcAft>
              <a:buNone/>
            </a:pPr>
            <a:r>
              <a:rPr lang="ko"/>
              <a:t>once the time comes, </a:t>
            </a:r>
            <a:endParaRPr/>
          </a:p>
          <a:p>
            <a:pPr indent="0" lvl="0" marL="0" rtl="0" algn="l">
              <a:lnSpc>
                <a:spcPct val="115000"/>
              </a:lnSpc>
              <a:spcBef>
                <a:spcPts val="0"/>
              </a:spcBef>
              <a:spcAft>
                <a:spcPts val="0"/>
              </a:spcAft>
              <a:buNone/>
            </a:pPr>
            <a:r>
              <a:rPr lang="ko"/>
              <a:t>it’s highly likely that you’d rather want to stay in your dorm wearing pajamas than going out.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We thought these problems mainly originates from the fact that each team actually need to gather physically.</a:t>
            </a:r>
            <a:endParaRPr/>
          </a:p>
          <a:p>
            <a:pPr indent="0" lvl="0" marL="0" rtl="0" algn="l">
              <a:spcBef>
                <a:spcPts val="0"/>
              </a:spcBef>
              <a:spcAft>
                <a:spcPts val="0"/>
              </a:spcAft>
              <a:buNone/>
            </a:pPr>
            <a:r>
              <a:rPr lang="ko"/>
              <a:t>Therefore,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0ed7a06d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0ed7a06d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 came up with solution and let me introduce briefly:</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여기까</a:t>
            </a:r>
            <a:r>
              <a:rPr lang="ko"/>
              <a:t>진 ppt 언급 ㄴㄴ</a:t>
            </a:r>
            <a:endParaRPr/>
          </a:p>
          <a:p>
            <a:pPr indent="0" lvl="0" marL="0" rtl="0" algn="l">
              <a:spcBef>
                <a:spcPts val="0"/>
              </a:spcBef>
              <a:spcAft>
                <a:spcPts val="0"/>
              </a:spcAft>
              <a:buNone/>
            </a:pPr>
            <a:r>
              <a:rPr lang="ko"/>
              <a:t>근데 팀 프로젝트에는 코딩, 보고서, 발표 등 형태가 많다.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(한 번 읽ㄱ어주구)</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Up to here, you may think the team project is too broad. It could be coding, writing reports, or giving presentations not making people yarn.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252615f1b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252615f1b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우리</a:t>
            </a:r>
            <a:r>
              <a:rPr lang="ko"/>
              <a:t>는 그중에 slide에 집중하기로했다. 왜냐면 대부분의 조모임은 발표니까!</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Among these, we chose on making slides for presentation. It’s because most team projects include midterm- or final- presentations like CS408.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252615f1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252615f1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This is existing solutions.. google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I know, with GoogleSlides you can do almost everything, however </a:t>
            </a:r>
            <a:endParaRPr/>
          </a:p>
          <a:p>
            <a:pPr indent="0" lvl="0" marL="0" rtl="0" algn="l">
              <a:spcBef>
                <a:spcPts val="0"/>
              </a:spcBef>
              <a:spcAft>
                <a:spcPts val="0"/>
              </a:spcAft>
              <a:buNone/>
            </a:pPr>
            <a:r>
              <a:rPr lang="ko"/>
              <a:t>there are still existing problems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when your team tries to make slides together without gathering,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아</a:t>
            </a:r>
            <a:r>
              <a:rPr lang="ko"/>
              <a:t>마 다들 우리 설명을 들으면서 구글 슬라이드를 떠올렸을 거다</a:t>
            </a:r>
            <a:endParaRPr/>
          </a:p>
          <a:p>
            <a:pPr indent="0" lvl="0" marL="0" rtl="0" algn="l">
              <a:spcBef>
                <a:spcPts val="0"/>
              </a:spcBef>
              <a:spcAft>
                <a:spcPts val="0"/>
              </a:spcAft>
              <a:buNone/>
            </a:pPr>
            <a:r>
              <a:rPr lang="ko"/>
              <a:t>근데 원격으로 구글 슬라이드를 통해 조모임을 해보면, 문제가 많다! 만나지 않아서 생기는 문제들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252615f1b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252615f1b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It’s hard to check if every members are doing their job properly. One may watch YouTube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GoogleSlides를 실제 여러 조모임에서 사용 -&gt; 여전히 불편</a:t>
            </a:r>
            <a:endParaRPr/>
          </a:p>
          <a:p>
            <a:pPr indent="-298450" lvl="0" marL="457200" rtl="0" algn="l">
              <a:spcBef>
                <a:spcPts val="0"/>
              </a:spcBef>
              <a:spcAft>
                <a:spcPts val="0"/>
              </a:spcAft>
              <a:buSzPts val="1100"/>
              <a:buChar char="-"/>
            </a:pPr>
            <a:r>
              <a:rPr lang="ko"/>
              <a:t>의사소통하기 힘들다 -&gt; 카톡 왕래 불편</a:t>
            </a:r>
            <a:endParaRPr/>
          </a:p>
          <a:p>
            <a:pPr indent="-298450" lvl="0" marL="457200" rtl="0" algn="l">
              <a:spcBef>
                <a:spcPts val="0"/>
              </a:spcBef>
              <a:spcAft>
                <a:spcPts val="0"/>
              </a:spcAft>
              <a:buSzPts val="1100"/>
              <a:buChar char="-"/>
            </a:pPr>
            <a:r>
              <a:rPr lang="ko"/>
              <a:t>켜놓기만 하고 아무것도 안하고 딴짓한 사람들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6" name="Google Shape;56;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pic>
        <p:nvPicPr>
          <p:cNvPr descr="스크린샷 2017-06-12 오후 10.12.33.png" id="58" name="Google Shape;58;p14"/>
          <p:cNvPicPr preferRelativeResize="0"/>
          <p:nvPr/>
        </p:nvPicPr>
        <p:blipFill>
          <a:blip r:embed="rId2">
            <a:alphaModFix/>
          </a:blip>
          <a:stretch>
            <a:fillRect/>
          </a:stretch>
        </p:blipFill>
        <p:spPr>
          <a:xfrm>
            <a:off x="0" y="2992978"/>
            <a:ext cx="9143997" cy="42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rgbClr val="FF00FF"/>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174925" y="339256"/>
            <a:ext cx="8520600" cy="572700"/>
          </a:xfrm>
          <a:prstGeom prst="rect">
            <a:avLst/>
          </a:prstGeom>
        </p:spPr>
        <p:txBody>
          <a:bodyPr anchorCtr="0" anchor="ctr" bIns="91425" lIns="91425" spcFirstLastPara="1" rIns="91425" wrap="square" tIns="91425"/>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37738" y="989809"/>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0000"/>
                </a:solidFill>
                <a:latin typeface="Arial"/>
                <a:ea typeface="Arial"/>
                <a:cs typeface="Arial"/>
                <a:sym typeface="Arial"/>
              </a:defRPr>
            </a:lvl1pPr>
            <a:lvl2pPr lvl="1" rtl="0">
              <a:buNone/>
              <a:defRPr>
                <a:solidFill>
                  <a:srgbClr val="000000"/>
                </a:solidFill>
                <a:latin typeface="Arial"/>
                <a:ea typeface="Arial"/>
                <a:cs typeface="Arial"/>
                <a:sym typeface="Arial"/>
              </a:defRPr>
            </a:lvl2pPr>
            <a:lvl3pPr lvl="2" rtl="0">
              <a:buNone/>
              <a:defRPr>
                <a:solidFill>
                  <a:srgbClr val="000000"/>
                </a:solidFill>
                <a:latin typeface="Arial"/>
                <a:ea typeface="Arial"/>
                <a:cs typeface="Arial"/>
                <a:sym typeface="Arial"/>
              </a:defRPr>
            </a:lvl3pPr>
            <a:lvl4pPr lvl="3" rtl="0">
              <a:buNone/>
              <a:defRPr>
                <a:solidFill>
                  <a:srgbClr val="000000"/>
                </a:solidFill>
                <a:latin typeface="Arial"/>
                <a:ea typeface="Arial"/>
                <a:cs typeface="Arial"/>
                <a:sym typeface="Arial"/>
              </a:defRPr>
            </a:lvl4pPr>
            <a:lvl5pPr lvl="4" rtl="0">
              <a:buNone/>
              <a:defRPr>
                <a:solidFill>
                  <a:srgbClr val="000000"/>
                </a:solidFill>
                <a:latin typeface="Arial"/>
                <a:ea typeface="Arial"/>
                <a:cs typeface="Arial"/>
                <a:sym typeface="Arial"/>
              </a:defRPr>
            </a:lvl5pPr>
            <a:lvl6pPr lvl="5" rtl="0">
              <a:buNone/>
              <a:defRPr>
                <a:solidFill>
                  <a:srgbClr val="000000"/>
                </a:solidFill>
                <a:latin typeface="Arial"/>
                <a:ea typeface="Arial"/>
                <a:cs typeface="Arial"/>
                <a:sym typeface="Arial"/>
              </a:defRPr>
            </a:lvl6pPr>
            <a:lvl7pPr lvl="6" rtl="0">
              <a:buNone/>
              <a:defRPr>
                <a:solidFill>
                  <a:srgbClr val="000000"/>
                </a:solidFill>
                <a:latin typeface="Arial"/>
                <a:ea typeface="Arial"/>
                <a:cs typeface="Arial"/>
                <a:sym typeface="Arial"/>
              </a:defRPr>
            </a:lvl7pPr>
            <a:lvl8pPr lvl="7" rtl="0">
              <a:buNone/>
              <a:defRPr>
                <a:solidFill>
                  <a:srgbClr val="000000"/>
                </a:solidFill>
                <a:latin typeface="Arial"/>
                <a:ea typeface="Arial"/>
                <a:cs typeface="Arial"/>
                <a:sym typeface="Arial"/>
              </a:defRPr>
            </a:lvl8pPr>
            <a:lvl9pPr lvl="8" rtl="0">
              <a:buNone/>
              <a:defRPr>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pic>
        <p:nvPicPr>
          <p:cNvPr descr="스크린샷 2017-06-12 오후 10.12.33.png" id="67" name="Google Shape;67;p16"/>
          <p:cNvPicPr preferRelativeResize="0"/>
          <p:nvPr/>
        </p:nvPicPr>
        <p:blipFill>
          <a:blip r:embed="rId2">
            <a:alphaModFix/>
          </a:blip>
          <a:stretch>
            <a:fillRect/>
          </a:stretch>
        </p:blipFill>
        <p:spPr>
          <a:xfrm>
            <a:off x="0" y="5056743"/>
            <a:ext cx="9143997" cy="86756"/>
          </a:xfrm>
          <a:prstGeom prst="rect">
            <a:avLst/>
          </a:prstGeom>
          <a:noFill/>
          <a:ln>
            <a:noFill/>
          </a:ln>
        </p:spPr>
      </p:pic>
      <p:pic>
        <p:nvPicPr>
          <p:cNvPr descr="header.png" id="68" name="Google Shape;68;p16"/>
          <p:cNvPicPr preferRelativeResize="0"/>
          <p:nvPr/>
        </p:nvPicPr>
        <p:blipFill>
          <a:blip r:embed="rId3">
            <a:alphaModFix/>
          </a:blip>
          <a:stretch>
            <a:fillRect/>
          </a:stretch>
        </p:blipFill>
        <p:spPr>
          <a:xfrm>
            <a:off x="174925" y="87713"/>
            <a:ext cx="8846227" cy="251550"/>
          </a:xfrm>
          <a:prstGeom prst="rect">
            <a:avLst/>
          </a:prstGeom>
          <a:noFill/>
          <a:ln>
            <a:noFill/>
          </a:ln>
        </p:spPr>
      </p:pic>
      <p:sp>
        <p:nvSpPr>
          <p:cNvPr id="69" name="Google Shape;69;p16"/>
          <p:cNvSpPr txBox="1"/>
          <p:nvPr/>
        </p:nvSpPr>
        <p:spPr>
          <a:xfrm>
            <a:off x="7236000" y="106388"/>
            <a:ext cx="1736400" cy="21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1200"/>
              <a:t>Team BuskeeBusker</a:t>
            </a:r>
            <a:endParaRPr sz="12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8" name="Google Shape;88;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4" name="Google Shape;9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8" name="Google Shape;98;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02" name="Shape 102"/>
        <p:cNvGrpSpPr/>
        <p:nvPr/>
      </p:nvGrpSpPr>
      <p:grpSpPr>
        <a:xfrm>
          <a:off x="0" y="0"/>
          <a:ext cx="0" cy="0"/>
          <a:chOff x="0" y="0"/>
          <a:chExt cx="0" cy="0"/>
        </a:xfrm>
      </p:grpSpPr>
      <p:sp>
        <p:nvSpPr>
          <p:cNvPr id="103" name="Google Shape;103;p2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p:nvPr/>
        </p:nvSpPr>
        <p:spPr>
          <a:xfrm rot="-5400000">
            <a:off x="3799650" y="-2388775"/>
            <a:ext cx="1544700" cy="9141000"/>
          </a:xfrm>
          <a:prstGeom prst="rect">
            <a:avLst/>
          </a:prstGeom>
          <a:gradFill>
            <a:gsLst>
              <a:gs pos="0">
                <a:srgbClr val="FD00A5"/>
              </a:gs>
              <a:gs pos="100000">
                <a:srgbClr val="A700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6"/>
          <p:cNvSpPr txBox="1"/>
          <p:nvPr>
            <p:ph type="ctrTitle"/>
          </p:nvPr>
        </p:nvSpPr>
        <p:spPr>
          <a:xfrm>
            <a:off x="311700" y="1498175"/>
            <a:ext cx="8520600" cy="129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ko" sz="4800">
                <a:solidFill>
                  <a:schemeClr val="lt1"/>
                </a:solidFill>
              </a:rPr>
              <a:t>P4T</a:t>
            </a:r>
            <a:endParaRPr b="1" sz="4800">
              <a:solidFill>
                <a:schemeClr val="lt1"/>
              </a:solidFill>
            </a:endParaRPr>
          </a:p>
          <a:p>
            <a:pPr indent="0" lvl="0" marL="0" rtl="0" algn="l">
              <a:spcBef>
                <a:spcPts val="0"/>
              </a:spcBef>
              <a:spcAft>
                <a:spcPts val="0"/>
              </a:spcAft>
              <a:buNone/>
            </a:pPr>
            <a:r>
              <a:rPr lang="ko" sz="2400">
                <a:solidFill>
                  <a:srgbClr val="FFFFFF"/>
                </a:solidFill>
              </a:rPr>
              <a:t>PPT for Team</a:t>
            </a:r>
            <a:endParaRPr sz="2400">
              <a:solidFill>
                <a:srgbClr val="FFFFFF"/>
              </a:solidFill>
            </a:endParaRPr>
          </a:p>
        </p:txBody>
      </p:sp>
      <p:sp>
        <p:nvSpPr>
          <p:cNvPr id="112" name="Google Shape;112;p26"/>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212121"/>
                </a:solidFill>
                <a:latin typeface="Proxima Nova"/>
                <a:ea typeface="Proxima Nova"/>
                <a:cs typeface="Proxima Nova"/>
                <a:sym typeface="Proxima Nova"/>
              </a:rPr>
              <a:t>CS408(F) Computer Science Project</a:t>
            </a:r>
            <a:endParaRPr>
              <a:solidFill>
                <a:srgbClr val="212121"/>
              </a:solidFill>
              <a:latin typeface="Proxima Nova"/>
              <a:ea typeface="Proxima Nova"/>
              <a:cs typeface="Proxima Nova"/>
              <a:sym typeface="Proxima Nova"/>
            </a:endParaRPr>
          </a:p>
        </p:txBody>
      </p:sp>
      <p:sp>
        <p:nvSpPr>
          <p:cNvPr id="113" name="Google Shape;113;p26"/>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212121"/>
                </a:solidFill>
                <a:latin typeface="Proxima Nova"/>
                <a:ea typeface="Proxima Nova"/>
                <a:cs typeface="Proxima Nova"/>
                <a:sym typeface="Proxima Nova"/>
              </a:rPr>
              <a:t>Team Hurricane</a:t>
            </a:r>
            <a:endParaRPr>
              <a:solidFill>
                <a:srgbClr val="212121"/>
              </a:solidFill>
              <a:latin typeface="Proxima Nova"/>
              <a:ea typeface="Proxima Nova"/>
              <a:cs typeface="Proxima Nova"/>
              <a:sym typeface="Proxima Nova"/>
            </a:endParaRPr>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115" name="Google Shape;115;p26"/>
          <p:cNvPicPr preferRelativeResize="0"/>
          <p:nvPr/>
        </p:nvPicPr>
        <p:blipFill>
          <a:blip r:embed="rId3">
            <a:alphaModFix/>
          </a:blip>
          <a:stretch>
            <a:fillRect/>
          </a:stretch>
        </p:blipFill>
        <p:spPr>
          <a:xfrm>
            <a:off x="5355491" y="3208160"/>
            <a:ext cx="1221924" cy="1629814"/>
          </a:xfrm>
          <a:prstGeom prst="rect">
            <a:avLst/>
          </a:prstGeom>
          <a:noFill/>
          <a:ln>
            <a:noFill/>
          </a:ln>
        </p:spPr>
      </p:pic>
      <p:pic>
        <p:nvPicPr>
          <p:cNvPr id="116" name="Google Shape;116;p26"/>
          <p:cNvPicPr preferRelativeResize="0"/>
          <p:nvPr/>
        </p:nvPicPr>
        <p:blipFill>
          <a:blip r:embed="rId4">
            <a:alphaModFix/>
          </a:blip>
          <a:stretch>
            <a:fillRect/>
          </a:stretch>
        </p:blipFill>
        <p:spPr>
          <a:xfrm>
            <a:off x="4033946" y="3208160"/>
            <a:ext cx="1076234" cy="1629816"/>
          </a:xfrm>
          <a:prstGeom prst="rect">
            <a:avLst/>
          </a:prstGeom>
          <a:noFill/>
          <a:ln>
            <a:noFill/>
          </a:ln>
        </p:spPr>
      </p:pic>
      <p:pic>
        <p:nvPicPr>
          <p:cNvPr id="117" name="Google Shape;117;p26"/>
          <p:cNvPicPr preferRelativeResize="0"/>
          <p:nvPr/>
        </p:nvPicPr>
        <p:blipFill>
          <a:blip r:embed="rId5">
            <a:alphaModFix/>
          </a:blip>
          <a:stretch>
            <a:fillRect/>
          </a:stretch>
        </p:blipFill>
        <p:spPr>
          <a:xfrm>
            <a:off x="2475253" y="3208160"/>
            <a:ext cx="1313381" cy="1629815"/>
          </a:xfrm>
          <a:prstGeom prst="rect">
            <a:avLst/>
          </a:prstGeom>
          <a:noFill/>
          <a:ln>
            <a:noFill/>
          </a:ln>
        </p:spPr>
      </p:pic>
      <p:sp>
        <p:nvSpPr>
          <p:cNvPr id="118" name="Google Shape;118;p26"/>
          <p:cNvSpPr txBox="1"/>
          <p:nvPr/>
        </p:nvSpPr>
        <p:spPr>
          <a:xfrm>
            <a:off x="2475238" y="2903950"/>
            <a:ext cx="13134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t>⭐️ LEADER ⭐️</a:t>
            </a:r>
            <a:endParaRPr b="1" sz="1200"/>
          </a:p>
        </p:txBody>
      </p:sp>
      <p:sp>
        <p:nvSpPr>
          <p:cNvPr id="119" name="Google Shape;119;p26"/>
          <p:cNvSpPr txBox="1"/>
          <p:nvPr/>
        </p:nvSpPr>
        <p:spPr>
          <a:xfrm>
            <a:off x="2361900" y="4852971"/>
            <a:ext cx="4420200" cy="25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212121"/>
                </a:solidFill>
                <a:latin typeface="Roboto"/>
                <a:ea typeface="Roboto"/>
                <a:cs typeface="Roboto"/>
                <a:sym typeface="Roboto"/>
              </a:rPr>
              <a:t>Hyunsu                 Hyungrok                 Yuna</a:t>
            </a:r>
            <a:endParaRPr b="1">
              <a:solidFill>
                <a:srgbClr val="21212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174925" y="339256"/>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 Google Slides</a:t>
            </a:r>
            <a:endParaRPr/>
          </a:p>
        </p:txBody>
      </p:sp>
      <p:sp>
        <p:nvSpPr>
          <p:cNvPr id="202" name="Google Shape;202;p35"/>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203" name="Google Shape;203;p35"/>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pic>
        <p:nvPicPr>
          <p:cNvPr id="204" name="Google Shape;204;p35"/>
          <p:cNvPicPr preferRelativeResize="0"/>
          <p:nvPr/>
        </p:nvPicPr>
        <p:blipFill>
          <a:blip r:embed="rId3">
            <a:alphaModFix/>
          </a:blip>
          <a:stretch>
            <a:fillRect/>
          </a:stretch>
        </p:blipFill>
        <p:spPr>
          <a:xfrm>
            <a:off x="7112125" y="989806"/>
            <a:ext cx="1714500" cy="1714500"/>
          </a:xfrm>
          <a:prstGeom prst="rect">
            <a:avLst/>
          </a:prstGeom>
          <a:noFill/>
          <a:ln>
            <a:noFill/>
          </a:ln>
        </p:spPr>
      </p:pic>
      <p:pic>
        <p:nvPicPr>
          <p:cNvPr id="205" name="Google Shape;205;p35"/>
          <p:cNvPicPr preferRelativeResize="0"/>
          <p:nvPr/>
        </p:nvPicPr>
        <p:blipFill>
          <a:blip r:embed="rId4">
            <a:alphaModFix/>
          </a:blip>
          <a:stretch>
            <a:fillRect/>
          </a:stretch>
        </p:blipFill>
        <p:spPr>
          <a:xfrm>
            <a:off x="470525" y="1385925"/>
            <a:ext cx="5047200" cy="3305100"/>
          </a:xfrm>
          <a:prstGeom prst="rect">
            <a:avLst/>
          </a:prstGeom>
          <a:noFill/>
          <a:ln>
            <a:noFill/>
          </a:ln>
          <a:effectLst>
            <a:outerShdw blurRad="57150" rotWithShape="0" algn="bl" dir="5400000" dist="19050">
              <a:srgbClr val="000000">
                <a:alpha val="50000"/>
              </a:srgbClr>
            </a:outerShdw>
          </a:effectLst>
        </p:spPr>
      </p:pic>
      <p:pic>
        <p:nvPicPr>
          <p:cNvPr id="206" name="Google Shape;206;p35"/>
          <p:cNvPicPr preferRelativeResize="0"/>
          <p:nvPr/>
        </p:nvPicPr>
        <p:blipFill>
          <a:blip r:embed="rId5">
            <a:alphaModFix/>
          </a:blip>
          <a:stretch>
            <a:fillRect/>
          </a:stretch>
        </p:blipFill>
        <p:spPr>
          <a:xfrm>
            <a:off x="7086025" y="3071775"/>
            <a:ext cx="1766700" cy="1766700"/>
          </a:xfrm>
          <a:prstGeom prst="rect">
            <a:avLst/>
          </a:prstGeom>
          <a:noFill/>
          <a:ln>
            <a:noFill/>
          </a:ln>
        </p:spPr>
      </p:pic>
      <p:sp>
        <p:nvSpPr>
          <p:cNvPr id="207" name="Google Shape;207;p35"/>
          <p:cNvSpPr/>
          <p:nvPr/>
        </p:nvSpPr>
        <p:spPr>
          <a:xfrm>
            <a:off x="5740725" y="2499075"/>
            <a:ext cx="1148400" cy="572700"/>
          </a:xfrm>
          <a:prstGeom prst="leftRightArrow">
            <a:avLst>
              <a:gd fmla="val 50000" name="adj1"/>
              <a:gd fmla="val 50000" name="adj2"/>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Solution</a:t>
            </a:r>
            <a:r>
              <a:rPr lang="ko"/>
              <a:t>: P4T</a:t>
            </a:r>
            <a:endParaRPr/>
          </a:p>
        </p:txBody>
      </p:sp>
      <p:sp>
        <p:nvSpPr>
          <p:cNvPr id="214" name="Google Shape;214;p36"/>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15" name="Google Shape;21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16" name="Google Shape;216;p36"/>
          <p:cNvSpPr txBox="1"/>
          <p:nvPr/>
        </p:nvSpPr>
        <p:spPr>
          <a:xfrm>
            <a:off x="174925" y="989800"/>
            <a:ext cx="8429400" cy="3721500"/>
          </a:xfrm>
          <a:prstGeom prst="rect">
            <a:avLst/>
          </a:prstGeom>
          <a:noFill/>
          <a:ln>
            <a:noFill/>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None/>
            </a:pPr>
            <a:r>
              <a:rPr b="1" lang="ko" sz="2700">
                <a:highlight>
                  <a:schemeClr val="lt1"/>
                </a:highlight>
                <a:latin typeface="Proxima Nova"/>
                <a:ea typeface="Proxima Nova"/>
                <a:cs typeface="Proxima Nova"/>
                <a:sym typeface="Proxima Nova"/>
              </a:rPr>
              <a:t>[+]</a:t>
            </a:r>
            <a:r>
              <a:rPr lang="ko" sz="2400">
                <a:highlight>
                  <a:schemeClr val="lt1"/>
                </a:highlight>
                <a:latin typeface="Proxima Nova"/>
                <a:ea typeface="Proxima Nova"/>
                <a:cs typeface="Proxima Nova"/>
                <a:sym typeface="Proxima Nova"/>
              </a:rPr>
              <a:t> V</a:t>
            </a:r>
            <a:r>
              <a:rPr lang="ko" sz="2400">
                <a:highlight>
                  <a:schemeClr val="lt1"/>
                </a:highlight>
                <a:latin typeface="Proxima Nova"/>
                <a:ea typeface="Proxima Nova"/>
                <a:cs typeface="Proxima Nova"/>
                <a:sym typeface="Proxima Nova"/>
              </a:rPr>
              <a:t>oice chat</a:t>
            </a:r>
            <a:endParaRPr sz="2400">
              <a:highlight>
                <a:schemeClr val="lt1"/>
              </a:highlight>
              <a:latin typeface="Proxima Nova"/>
              <a:ea typeface="Proxima Nova"/>
              <a:cs typeface="Proxima Nova"/>
              <a:sym typeface="Proxima Nova"/>
            </a:endParaRPr>
          </a:p>
          <a:p>
            <a:pPr indent="457200" lvl="0" marL="0" rtl="0" algn="l">
              <a:lnSpc>
                <a:spcPct val="150000"/>
              </a:lnSpc>
              <a:spcBef>
                <a:spcPts val="0"/>
              </a:spcBef>
              <a:spcAft>
                <a:spcPts val="0"/>
              </a:spcAft>
              <a:buNone/>
            </a:pPr>
            <a:r>
              <a:rPr b="1" lang="ko" sz="2700">
                <a:highlight>
                  <a:schemeClr val="lt1"/>
                </a:highlight>
                <a:latin typeface="Proxima Nova"/>
                <a:ea typeface="Proxima Nova"/>
                <a:cs typeface="Proxima Nova"/>
                <a:sym typeface="Proxima Nova"/>
              </a:rPr>
              <a:t>[+]</a:t>
            </a:r>
            <a:r>
              <a:rPr b="1" lang="ko" sz="2400">
                <a:highlight>
                  <a:schemeClr val="lt1"/>
                </a:highlight>
                <a:latin typeface="Proxima Nova"/>
                <a:ea typeface="Proxima Nova"/>
                <a:cs typeface="Proxima Nova"/>
                <a:sym typeface="Proxima Nova"/>
              </a:rPr>
              <a:t> </a:t>
            </a:r>
            <a:r>
              <a:rPr lang="ko" sz="2400">
                <a:highlight>
                  <a:schemeClr val="lt1"/>
                </a:highlight>
                <a:latin typeface="Proxima Nova"/>
                <a:ea typeface="Proxima Nova"/>
                <a:cs typeface="Proxima Nova"/>
                <a:sym typeface="Proxima Nova"/>
              </a:rPr>
              <a:t>Contribution level</a:t>
            </a:r>
            <a:endParaRPr sz="2400">
              <a:highlight>
                <a:schemeClr val="lt1"/>
              </a:highlight>
              <a:latin typeface="Proxima Nova"/>
              <a:ea typeface="Proxima Nova"/>
              <a:cs typeface="Proxima Nova"/>
              <a:sym typeface="Proxima Nova"/>
            </a:endParaRPr>
          </a:p>
        </p:txBody>
      </p:sp>
      <p:sp>
        <p:nvSpPr>
          <p:cNvPr id="217" name="Google Shape;217;p36"/>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23" name="Google Shape;22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24" name="Google Shape;224;p37"/>
          <p:cNvSpPr txBox="1"/>
          <p:nvPr>
            <p:ph type="title"/>
          </p:nvPr>
        </p:nvSpPr>
        <p:spPr>
          <a:xfrm>
            <a:off x="590125" y="1548513"/>
            <a:ext cx="8015700" cy="21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D00A5"/>
                </a:solidFill>
              </a:rPr>
              <a:t>Gather Online as if Offline </a:t>
            </a:r>
            <a:r>
              <a:rPr lang="ko">
                <a:solidFill>
                  <a:srgbClr val="9900FF"/>
                </a:solidFill>
              </a:rPr>
              <a:t>with P4T</a:t>
            </a:r>
            <a:endParaRPr>
              <a:solidFill>
                <a:srgbClr val="9900FF"/>
              </a:solidFill>
            </a:endParaRPr>
          </a:p>
        </p:txBody>
      </p:sp>
      <p:sp>
        <p:nvSpPr>
          <p:cNvPr id="225" name="Google Shape;225;p37"/>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2186031"/>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APPENDIX</a:t>
            </a:r>
            <a:endParaRPr/>
          </a:p>
        </p:txBody>
      </p:sp>
      <p:sp>
        <p:nvSpPr>
          <p:cNvPr id="231" name="Google Shape;23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32" name="Google Shape;232;p38"/>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233" name="Google Shape;233;p38"/>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 Analysis</a:t>
            </a:r>
            <a:endParaRPr/>
          </a:p>
        </p:txBody>
      </p:sp>
      <p:sp>
        <p:nvSpPr>
          <p:cNvPr id="239" name="Google Shape;239;p39"/>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40" name="Google Shape;24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41" name="Google Shape;241;p39"/>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latin typeface="Proxima Nova"/>
                <a:ea typeface="Proxima Nova"/>
                <a:cs typeface="Proxima Nova"/>
                <a:sym typeface="Proxima Nova"/>
              </a:rPr>
              <a:t>CSCW</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ko" sz="2400">
                <a:latin typeface="Proxima Nova"/>
                <a:ea typeface="Proxima Nova"/>
                <a:cs typeface="Proxima Nova"/>
                <a:sym typeface="Proxima Nova"/>
              </a:rPr>
              <a:t>Computer Supported Cooperative Work</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ko" sz="2400">
                <a:latin typeface="Proxima Nova"/>
                <a:ea typeface="Proxima Nova"/>
                <a:cs typeface="Proxima Nova"/>
                <a:sym typeface="Proxima Nova"/>
              </a:rPr>
              <a:t>Github, Google Docs etc..</a:t>
            </a:r>
            <a:endParaRPr sz="2400">
              <a:latin typeface="Proxima Nova"/>
              <a:ea typeface="Proxima Nova"/>
              <a:cs typeface="Proxima Nova"/>
              <a:sym typeface="Proxima Nova"/>
            </a:endParaRPr>
          </a:p>
        </p:txBody>
      </p:sp>
      <p:sp>
        <p:nvSpPr>
          <p:cNvPr id="242" name="Google Shape;242;p39"/>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 Analysis</a:t>
            </a:r>
            <a:endParaRPr/>
          </a:p>
        </p:txBody>
      </p:sp>
      <p:sp>
        <p:nvSpPr>
          <p:cNvPr id="248" name="Google Shape;248;p40"/>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49" name="Google Shape;2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250" name="Google Shape;250;p40"/>
          <p:cNvPicPr preferRelativeResize="0"/>
          <p:nvPr/>
        </p:nvPicPr>
        <p:blipFill>
          <a:blip r:embed="rId3">
            <a:alphaModFix/>
          </a:blip>
          <a:stretch>
            <a:fillRect/>
          </a:stretch>
        </p:blipFill>
        <p:spPr>
          <a:xfrm>
            <a:off x="1306626" y="1143350"/>
            <a:ext cx="6582700" cy="3430151"/>
          </a:xfrm>
          <a:prstGeom prst="rect">
            <a:avLst/>
          </a:prstGeom>
          <a:noFill/>
          <a:ln>
            <a:noFill/>
          </a:ln>
        </p:spPr>
      </p:pic>
      <p:sp>
        <p:nvSpPr>
          <p:cNvPr id="251" name="Google Shape;251;p40"/>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252" name="Google Shape;252;p40"/>
          <p:cNvSpPr/>
          <p:nvPr/>
        </p:nvSpPr>
        <p:spPr>
          <a:xfrm>
            <a:off x="4888725" y="3358025"/>
            <a:ext cx="2960400" cy="1126200"/>
          </a:xfrm>
          <a:prstGeom prst="ellipse">
            <a:avLst/>
          </a:prstGeom>
          <a:noFill/>
          <a:ln cap="flat" cmpd="sng" w="9525">
            <a:solidFill>
              <a:srgbClr val="FD00A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 Analysis</a:t>
            </a:r>
            <a:endParaRPr/>
          </a:p>
        </p:txBody>
      </p:sp>
      <p:sp>
        <p:nvSpPr>
          <p:cNvPr id="258" name="Google Shape;258;p41"/>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59" name="Google Shape;25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260" name="Google Shape;260;p41"/>
          <p:cNvPicPr preferRelativeResize="0"/>
          <p:nvPr/>
        </p:nvPicPr>
        <p:blipFill>
          <a:blip r:embed="rId3">
            <a:alphaModFix/>
          </a:blip>
          <a:stretch>
            <a:fillRect/>
          </a:stretch>
        </p:blipFill>
        <p:spPr>
          <a:xfrm>
            <a:off x="1306626" y="1143350"/>
            <a:ext cx="6582700" cy="3430151"/>
          </a:xfrm>
          <a:prstGeom prst="rect">
            <a:avLst/>
          </a:prstGeom>
          <a:noFill/>
          <a:ln>
            <a:noFill/>
          </a:ln>
        </p:spPr>
      </p:pic>
      <p:sp>
        <p:nvSpPr>
          <p:cNvPr id="261" name="Google Shape;261;p41"/>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262" name="Google Shape;262;p41"/>
          <p:cNvSpPr/>
          <p:nvPr/>
        </p:nvSpPr>
        <p:spPr>
          <a:xfrm>
            <a:off x="1928975" y="3385500"/>
            <a:ext cx="2960400" cy="1126200"/>
          </a:xfrm>
          <a:prstGeom prst="ellipse">
            <a:avLst/>
          </a:prstGeom>
          <a:noFill/>
          <a:ln cap="flat" cmpd="sng" w="9525">
            <a:solidFill>
              <a:srgbClr val="FD00A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a:t>
            </a:r>
            <a:endParaRPr/>
          </a:p>
        </p:txBody>
      </p:sp>
      <p:sp>
        <p:nvSpPr>
          <p:cNvPr id="268" name="Google Shape;268;p42"/>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69" name="Google Shape;2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70" name="Google Shape;270;p42"/>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Choosing time &amp; place is difficult</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Gathering is bothersome</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Not equally participating (Freerider)</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Coordinating opinions is hard</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etc.</a:t>
            </a:r>
            <a:endParaRPr sz="2400">
              <a:latin typeface="Proxima Nova"/>
              <a:ea typeface="Proxima Nova"/>
              <a:cs typeface="Proxima Nova"/>
              <a:sym typeface="Proxima Nova"/>
            </a:endParaRPr>
          </a:p>
        </p:txBody>
      </p:sp>
      <p:sp>
        <p:nvSpPr>
          <p:cNvPr id="271" name="Google Shape;271;p42"/>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a:t>
            </a:r>
            <a:endParaRPr/>
          </a:p>
        </p:txBody>
      </p:sp>
      <p:sp>
        <p:nvSpPr>
          <p:cNvPr id="277" name="Google Shape;277;p43"/>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78" name="Google Shape;27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79" name="Google Shape;279;p43"/>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Choosing time &amp; place is difficult</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Gathering is bothersome</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Not equally participating (Freerider)</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Coordinating opinions is hard</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etc.</a:t>
            </a:r>
            <a:endParaRPr sz="2400">
              <a:latin typeface="Proxima Nova"/>
              <a:ea typeface="Proxima Nova"/>
              <a:cs typeface="Proxima Nova"/>
              <a:sym typeface="Proxima Nova"/>
            </a:endParaRPr>
          </a:p>
        </p:txBody>
      </p:sp>
      <p:sp>
        <p:nvSpPr>
          <p:cNvPr id="280" name="Google Shape;280;p43"/>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a:t>
            </a:r>
            <a:endParaRPr/>
          </a:p>
        </p:txBody>
      </p:sp>
      <p:sp>
        <p:nvSpPr>
          <p:cNvPr id="286" name="Google Shape;286;p44"/>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87" name="Google Shape;28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88" name="Google Shape;288;p44"/>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Gathering is bothersome</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Choosing time &amp; place to meet is difficult</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Not equally participating (Freerider)</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Coordinating opinions is hard</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etc.</a:t>
            </a:r>
            <a:endParaRPr sz="2400">
              <a:latin typeface="Proxima Nova"/>
              <a:ea typeface="Proxima Nova"/>
              <a:cs typeface="Proxima Nova"/>
              <a:sym typeface="Proxima Nova"/>
            </a:endParaRPr>
          </a:p>
        </p:txBody>
      </p:sp>
      <p:sp>
        <p:nvSpPr>
          <p:cNvPr id="289" name="Google Shape;289;p44"/>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7"/>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Team</a:t>
            </a:r>
            <a:r>
              <a:rPr lang="ko"/>
              <a:t> Project</a:t>
            </a:r>
            <a:endParaRPr/>
          </a:p>
        </p:txBody>
      </p:sp>
      <p:sp>
        <p:nvSpPr>
          <p:cNvPr id="125" name="Google Shape;125;p27"/>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26" name="Google Shape;126;p27"/>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127" name="Google Shape;1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128" name="Google Shape;128;p27"/>
          <p:cNvPicPr preferRelativeResize="0"/>
          <p:nvPr/>
        </p:nvPicPr>
        <p:blipFill>
          <a:blip r:embed="rId3">
            <a:alphaModFix/>
          </a:blip>
          <a:stretch>
            <a:fillRect/>
          </a:stretch>
        </p:blipFill>
        <p:spPr>
          <a:xfrm>
            <a:off x="1714500" y="989800"/>
            <a:ext cx="5715000" cy="3829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Additional Function : contribution level</a:t>
            </a:r>
            <a:endParaRPr/>
          </a:p>
        </p:txBody>
      </p:sp>
      <p:sp>
        <p:nvSpPr>
          <p:cNvPr id="295" name="Google Shape;295;p45"/>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296" name="Google Shape;29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297" name="Google Shape;297;p45"/>
          <p:cNvSpPr txBox="1"/>
          <p:nvPr/>
        </p:nvSpPr>
        <p:spPr>
          <a:xfrm>
            <a:off x="293925" y="1114425"/>
            <a:ext cx="8523300" cy="35487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lang="ko" sz="2800">
                <a:highlight>
                  <a:schemeClr val="lt1"/>
                </a:highlight>
                <a:latin typeface="Proxima Nova"/>
                <a:ea typeface="Proxima Nova"/>
                <a:cs typeface="Proxima Nova"/>
                <a:sym typeface="Proxima Nova"/>
              </a:rPr>
              <a:t>Show each member’s</a:t>
            </a:r>
            <a:r>
              <a:rPr b="1" lang="ko" sz="2800">
                <a:highlight>
                  <a:schemeClr val="lt1"/>
                </a:highlight>
                <a:latin typeface="Proxima Nova"/>
                <a:ea typeface="Proxima Nova"/>
                <a:cs typeface="Proxima Nova"/>
                <a:sym typeface="Proxima Nova"/>
              </a:rPr>
              <a:t> </a:t>
            </a:r>
            <a:r>
              <a:rPr b="1" lang="ko" sz="2800" u="sng">
                <a:highlight>
                  <a:schemeClr val="lt1"/>
                </a:highlight>
                <a:latin typeface="Proxima Nova"/>
                <a:ea typeface="Proxima Nova"/>
                <a:cs typeface="Proxima Nova"/>
                <a:sym typeface="Proxima Nova"/>
              </a:rPr>
              <a:t>contribution level (#)</a:t>
            </a:r>
            <a:endParaRPr b="1" sz="2800" u="sng">
              <a:highlight>
                <a:schemeClr val="lt1"/>
              </a:highlight>
              <a:latin typeface="Proxima Nova"/>
              <a:ea typeface="Proxima Nova"/>
              <a:cs typeface="Proxima Nova"/>
              <a:sym typeface="Proxima Nova"/>
            </a:endParaRPr>
          </a:p>
          <a:p>
            <a:pPr indent="0" lvl="0" marL="457200" rtl="0" algn="l">
              <a:lnSpc>
                <a:spcPct val="150000"/>
              </a:lnSpc>
              <a:spcBef>
                <a:spcPts val="0"/>
              </a:spcBef>
              <a:spcAft>
                <a:spcPts val="0"/>
              </a:spcAft>
              <a:buNone/>
            </a:pPr>
            <a:r>
              <a:rPr lang="ko" sz="2800">
                <a:solidFill>
                  <a:srgbClr val="212121"/>
                </a:solidFill>
                <a:highlight>
                  <a:schemeClr val="lt1"/>
                </a:highlight>
                <a:latin typeface="Proxima Nova"/>
                <a:ea typeface="Proxima Nova"/>
                <a:cs typeface="Proxima Nova"/>
                <a:sym typeface="Proxima Nova"/>
              </a:rPr>
              <a:t>to</a:t>
            </a:r>
            <a:r>
              <a:rPr b="1" lang="ko" sz="2800">
                <a:solidFill>
                  <a:srgbClr val="212121"/>
                </a:solidFill>
                <a:highlight>
                  <a:schemeClr val="lt1"/>
                </a:highlight>
                <a:latin typeface="Proxima Nova"/>
                <a:ea typeface="Proxima Nova"/>
                <a:cs typeface="Proxima Nova"/>
                <a:sym typeface="Proxima Nova"/>
              </a:rPr>
              <a:t> </a:t>
            </a:r>
            <a:r>
              <a:rPr b="1" lang="ko" sz="2800" u="sng">
                <a:solidFill>
                  <a:srgbClr val="212121"/>
                </a:solidFill>
                <a:highlight>
                  <a:schemeClr val="lt1"/>
                </a:highlight>
                <a:latin typeface="Proxima Nova"/>
                <a:ea typeface="Proxima Nova"/>
                <a:cs typeface="Proxima Nova"/>
                <a:sym typeface="Proxima Nova"/>
              </a:rPr>
              <a:t>encourage participation of freeriders</a:t>
            </a:r>
            <a:endParaRPr b="1" sz="2400" u="sng">
              <a:highlight>
                <a:schemeClr val="lt1"/>
              </a:highlight>
              <a:latin typeface="Proxima Nova"/>
              <a:ea typeface="Proxima Nova"/>
              <a:cs typeface="Proxima Nova"/>
              <a:sym typeface="Proxima Nova"/>
            </a:endParaRPr>
          </a:p>
        </p:txBody>
      </p:sp>
      <p:sp>
        <p:nvSpPr>
          <p:cNvPr id="298" name="Google Shape;298;p45"/>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Additional Function : contribution level</a:t>
            </a:r>
            <a:endParaRPr/>
          </a:p>
        </p:txBody>
      </p:sp>
      <p:sp>
        <p:nvSpPr>
          <p:cNvPr id="304" name="Google Shape;304;p46"/>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305" name="Google Shape;30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306" name="Google Shape;306;p46"/>
          <p:cNvSpPr txBox="1"/>
          <p:nvPr/>
        </p:nvSpPr>
        <p:spPr>
          <a:xfrm>
            <a:off x="293925" y="1114425"/>
            <a:ext cx="8523300" cy="3548700"/>
          </a:xfrm>
          <a:prstGeom prst="rect">
            <a:avLst/>
          </a:prstGeom>
          <a:noFill/>
          <a:ln>
            <a:noFill/>
          </a:ln>
        </p:spPr>
        <p:txBody>
          <a:bodyPr anchorCtr="0" anchor="ctr" bIns="91425" lIns="91425" spcFirstLastPara="1" rIns="91425" wrap="square" tIns="91425">
            <a:noAutofit/>
          </a:bodyPr>
          <a:lstStyle/>
          <a:p>
            <a:pPr indent="-381000" lvl="0" marL="914400" rtl="0" algn="l">
              <a:lnSpc>
                <a:spcPct val="150000"/>
              </a:lnSpc>
              <a:spcBef>
                <a:spcPts val="0"/>
              </a:spcBef>
              <a:spcAft>
                <a:spcPts val="0"/>
              </a:spcAft>
              <a:buSzPts val="2400"/>
              <a:buFont typeface="Proxima Nova"/>
              <a:buChar char="●"/>
            </a:pPr>
            <a:r>
              <a:rPr lang="ko" sz="2400">
                <a:highlight>
                  <a:schemeClr val="lt1"/>
                </a:highlight>
                <a:latin typeface="Proxima Nova"/>
                <a:ea typeface="Proxima Nova"/>
                <a:cs typeface="Proxima Nova"/>
                <a:sym typeface="Proxima Nova"/>
              </a:rPr>
              <a:t>from accomplished tasks (ToDo List)</a:t>
            </a:r>
            <a:endParaRPr sz="2400">
              <a:highlight>
                <a:schemeClr val="lt1"/>
              </a:highlight>
              <a:latin typeface="Proxima Nova"/>
              <a:ea typeface="Proxima Nova"/>
              <a:cs typeface="Proxima Nova"/>
              <a:sym typeface="Proxima Nova"/>
            </a:endParaRPr>
          </a:p>
          <a:p>
            <a:pPr indent="-381000" lvl="0" marL="914400" rtl="0" algn="l">
              <a:lnSpc>
                <a:spcPct val="150000"/>
              </a:lnSpc>
              <a:spcBef>
                <a:spcPts val="0"/>
              </a:spcBef>
              <a:spcAft>
                <a:spcPts val="0"/>
              </a:spcAft>
              <a:buSzPts val="2400"/>
              <a:buFont typeface="Proxima Nova"/>
              <a:buChar char="●"/>
            </a:pPr>
            <a:r>
              <a:rPr lang="ko" sz="2400">
                <a:highlight>
                  <a:schemeClr val="lt1"/>
                </a:highlight>
                <a:latin typeface="Proxima Nova"/>
                <a:ea typeface="Proxima Nova"/>
                <a:cs typeface="Proxima Nova"/>
                <a:sym typeface="Proxima Nova"/>
              </a:rPr>
              <a:t>from number of slides that he/she made</a:t>
            </a:r>
            <a:endParaRPr sz="2400">
              <a:highlight>
                <a:schemeClr val="lt1"/>
              </a:highlight>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2400">
              <a:highlight>
                <a:schemeClr val="lt1"/>
              </a:highlight>
              <a:latin typeface="Proxima Nova"/>
              <a:ea typeface="Proxima Nova"/>
              <a:cs typeface="Proxima Nova"/>
              <a:sym typeface="Proxima Nova"/>
            </a:endParaRPr>
          </a:p>
        </p:txBody>
      </p:sp>
      <p:sp>
        <p:nvSpPr>
          <p:cNvPr id="307" name="Google Shape;307;p46"/>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Additional Function : contribution level</a:t>
            </a:r>
            <a:endParaRPr/>
          </a:p>
        </p:txBody>
      </p:sp>
      <p:sp>
        <p:nvSpPr>
          <p:cNvPr id="313" name="Google Shape;313;p47"/>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314" name="Google Shape;31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descr="양식 응답 차트. 질문 제목: 실시간으로 &quot;나&quot;의 조모임에 대한 기여도를 확인할 수 있다면, &quot;나&quot;는 조모임에 더 열심히 참여할 것 같나요? (&quot;나&quot;를 제외한 &quot;조원들&quot;의 기여도는 비공개). 응답 수: 응답 29개." id="315" name="Google Shape;315;p47"/>
          <p:cNvPicPr preferRelativeResize="0"/>
          <p:nvPr/>
        </p:nvPicPr>
        <p:blipFill>
          <a:blip r:embed="rId3">
            <a:alphaModFix/>
          </a:blip>
          <a:stretch>
            <a:fillRect/>
          </a:stretch>
        </p:blipFill>
        <p:spPr>
          <a:xfrm>
            <a:off x="1209675" y="1073875"/>
            <a:ext cx="6629400" cy="3695700"/>
          </a:xfrm>
          <a:prstGeom prst="rect">
            <a:avLst/>
          </a:prstGeom>
          <a:noFill/>
          <a:ln>
            <a:noFill/>
          </a:ln>
        </p:spPr>
      </p:pic>
      <p:sp>
        <p:nvSpPr>
          <p:cNvPr id="316" name="Google Shape;316;p47"/>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Team Hurricane</a:t>
            </a:r>
            <a:endParaRPr/>
          </a:p>
        </p:txBody>
      </p:sp>
      <p:sp>
        <p:nvSpPr>
          <p:cNvPr id="322" name="Google Shape;322;p48"/>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323" name="Google Shape;323;p48"/>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324" name="Google Shape;32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325" name="Google Shape;325;p48"/>
          <p:cNvPicPr preferRelativeResize="0"/>
          <p:nvPr/>
        </p:nvPicPr>
        <p:blipFill>
          <a:blip r:embed="rId3">
            <a:alphaModFix/>
          </a:blip>
          <a:stretch>
            <a:fillRect/>
          </a:stretch>
        </p:blipFill>
        <p:spPr>
          <a:xfrm>
            <a:off x="5996425" y="1466750"/>
            <a:ext cx="2293676" cy="3059325"/>
          </a:xfrm>
          <a:prstGeom prst="rect">
            <a:avLst/>
          </a:prstGeom>
          <a:noFill/>
          <a:ln>
            <a:noFill/>
          </a:ln>
        </p:spPr>
      </p:pic>
      <p:pic>
        <p:nvPicPr>
          <p:cNvPr id="326" name="Google Shape;326;p48"/>
          <p:cNvPicPr preferRelativeResize="0"/>
          <p:nvPr/>
        </p:nvPicPr>
        <p:blipFill>
          <a:blip r:embed="rId4">
            <a:alphaModFix/>
          </a:blip>
          <a:stretch>
            <a:fillRect/>
          </a:stretch>
        </p:blipFill>
        <p:spPr>
          <a:xfrm>
            <a:off x="3515750" y="1466750"/>
            <a:ext cx="2020199" cy="3059325"/>
          </a:xfrm>
          <a:prstGeom prst="rect">
            <a:avLst/>
          </a:prstGeom>
          <a:noFill/>
          <a:ln>
            <a:noFill/>
          </a:ln>
        </p:spPr>
      </p:pic>
      <p:pic>
        <p:nvPicPr>
          <p:cNvPr id="327" name="Google Shape;327;p48"/>
          <p:cNvPicPr preferRelativeResize="0"/>
          <p:nvPr/>
        </p:nvPicPr>
        <p:blipFill>
          <a:blip r:embed="rId5">
            <a:alphaModFix/>
          </a:blip>
          <a:stretch>
            <a:fillRect/>
          </a:stretch>
        </p:blipFill>
        <p:spPr>
          <a:xfrm>
            <a:off x="589925" y="1466750"/>
            <a:ext cx="2465348" cy="3059324"/>
          </a:xfrm>
          <a:prstGeom prst="rect">
            <a:avLst/>
          </a:prstGeom>
          <a:noFill/>
          <a:ln>
            <a:noFill/>
          </a:ln>
        </p:spPr>
      </p:pic>
      <p:sp>
        <p:nvSpPr>
          <p:cNvPr id="328" name="Google Shape;328;p48"/>
          <p:cNvSpPr txBox="1"/>
          <p:nvPr/>
        </p:nvSpPr>
        <p:spPr>
          <a:xfrm>
            <a:off x="377150" y="989800"/>
            <a:ext cx="8297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rgbClr val="212121"/>
                </a:solidFill>
                <a:latin typeface="Roboto"/>
                <a:ea typeface="Roboto"/>
                <a:cs typeface="Roboto"/>
                <a:sym typeface="Roboto"/>
              </a:rPr>
              <a:t>Hyunsu                             Hyungrok                                   Yuna</a:t>
            </a:r>
            <a:endParaRPr b="1" sz="1800">
              <a:solidFill>
                <a:srgbClr val="212121"/>
              </a:solidFill>
              <a:latin typeface="Roboto"/>
              <a:ea typeface="Roboto"/>
              <a:cs typeface="Roboto"/>
              <a:sym typeface="Roboto"/>
            </a:endParaRPr>
          </a:p>
        </p:txBody>
      </p:sp>
      <p:sp>
        <p:nvSpPr>
          <p:cNvPr id="329" name="Google Shape;329;p48"/>
          <p:cNvSpPr txBox="1"/>
          <p:nvPr/>
        </p:nvSpPr>
        <p:spPr>
          <a:xfrm>
            <a:off x="1057000" y="4582525"/>
            <a:ext cx="15312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t>⭐️ LEADER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User Study</a:t>
            </a:r>
            <a:endParaRPr/>
          </a:p>
        </p:txBody>
      </p:sp>
      <p:sp>
        <p:nvSpPr>
          <p:cNvPr id="134" name="Google Shape;134;p28"/>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35" name="Google Shape;13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pic>
        <p:nvPicPr>
          <p:cNvPr id="136" name="Google Shape;136;p28"/>
          <p:cNvPicPr preferRelativeResize="0"/>
          <p:nvPr/>
        </p:nvPicPr>
        <p:blipFill>
          <a:blip r:embed="rId3">
            <a:alphaModFix/>
          </a:blip>
          <a:stretch>
            <a:fillRect/>
          </a:stretch>
        </p:blipFill>
        <p:spPr>
          <a:xfrm>
            <a:off x="6112850" y="558325"/>
            <a:ext cx="1678550" cy="1678550"/>
          </a:xfrm>
          <a:prstGeom prst="rect">
            <a:avLst/>
          </a:prstGeom>
          <a:noFill/>
          <a:ln>
            <a:noFill/>
          </a:ln>
        </p:spPr>
      </p:pic>
      <p:pic>
        <p:nvPicPr>
          <p:cNvPr id="137" name="Google Shape;137;p28"/>
          <p:cNvPicPr preferRelativeResize="0"/>
          <p:nvPr/>
        </p:nvPicPr>
        <p:blipFill>
          <a:blip r:embed="rId4">
            <a:alphaModFix/>
          </a:blip>
          <a:stretch>
            <a:fillRect/>
          </a:stretch>
        </p:blipFill>
        <p:spPr>
          <a:xfrm>
            <a:off x="484050" y="1414275"/>
            <a:ext cx="3248950" cy="3248950"/>
          </a:xfrm>
          <a:prstGeom prst="rect">
            <a:avLst/>
          </a:prstGeom>
          <a:noFill/>
          <a:ln>
            <a:noFill/>
          </a:ln>
        </p:spPr>
      </p:pic>
      <p:pic>
        <p:nvPicPr>
          <p:cNvPr id="138" name="Google Shape;138;p28"/>
          <p:cNvPicPr preferRelativeResize="0"/>
          <p:nvPr/>
        </p:nvPicPr>
        <p:blipFill>
          <a:blip r:embed="rId5">
            <a:alphaModFix/>
          </a:blip>
          <a:stretch>
            <a:fillRect/>
          </a:stretch>
        </p:blipFill>
        <p:spPr>
          <a:xfrm>
            <a:off x="4162937" y="2120646"/>
            <a:ext cx="1273875" cy="1273875"/>
          </a:xfrm>
          <a:prstGeom prst="rect">
            <a:avLst/>
          </a:prstGeom>
          <a:noFill/>
          <a:ln>
            <a:noFill/>
          </a:ln>
        </p:spPr>
      </p:pic>
      <p:sp>
        <p:nvSpPr>
          <p:cNvPr id="139" name="Google Shape;139;p28"/>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pic>
        <p:nvPicPr>
          <p:cNvPr id="140" name="Google Shape;140;p28"/>
          <p:cNvPicPr preferRelativeResize="0"/>
          <p:nvPr/>
        </p:nvPicPr>
        <p:blipFill>
          <a:blip r:embed="rId6">
            <a:alphaModFix/>
          </a:blip>
          <a:stretch>
            <a:fillRect/>
          </a:stretch>
        </p:blipFill>
        <p:spPr>
          <a:xfrm>
            <a:off x="6112850" y="2377775"/>
            <a:ext cx="1848418" cy="2601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9"/>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a:t>
            </a:r>
            <a:endParaRPr/>
          </a:p>
        </p:txBody>
      </p:sp>
      <p:sp>
        <p:nvSpPr>
          <p:cNvPr id="146" name="Google Shape;146;p29"/>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47" name="Google Shape;14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48" name="Google Shape;148;p29"/>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Choosing time &amp; place is difficult</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Gathering is bothersome</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Not equally participating (Freerider)</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Coordinating opinions is hard</a:t>
            </a:r>
            <a:endParaRPr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lang="ko" sz="2400">
                <a:latin typeface="Proxima Nova"/>
                <a:ea typeface="Proxima Nova"/>
                <a:cs typeface="Proxima Nova"/>
                <a:sym typeface="Proxima Nova"/>
              </a:rPr>
              <a:t>etc.</a:t>
            </a:r>
            <a:endParaRPr sz="2400">
              <a:latin typeface="Proxima Nova"/>
              <a:ea typeface="Proxima Nova"/>
              <a:cs typeface="Proxima Nova"/>
              <a:sym typeface="Proxima Nova"/>
            </a:endParaRPr>
          </a:p>
        </p:txBody>
      </p:sp>
      <p:sp>
        <p:nvSpPr>
          <p:cNvPr id="149" name="Google Shape;149;p29"/>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Problems</a:t>
            </a:r>
            <a:endParaRPr/>
          </a:p>
        </p:txBody>
      </p:sp>
      <p:sp>
        <p:nvSpPr>
          <p:cNvPr id="155" name="Google Shape;155;p30"/>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56" name="Google Shape;15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57" name="Google Shape;157;p30"/>
          <p:cNvSpPr txBox="1"/>
          <p:nvPr/>
        </p:nvSpPr>
        <p:spPr>
          <a:xfrm>
            <a:off x="604675" y="1071075"/>
            <a:ext cx="7986600" cy="3534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Choosing time &amp; place is difficult</a:t>
            </a:r>
            <a:endParaRPr b="1" sz="2400">
              <a:latin typeface="Proxima Nova"/>
              <a:ea typeface="Proxima Nova"/>
              <a:cs typeface="Proxima Nova"/>
              <a:sym typeface="Proxima Nova"/>
            </a:endParaRPr>
          </a:p>
          <a:p>
            <a:pPr indent="-381000" lvl="0" marL="457200" rtl="0" algn="l">
              <a:lnSpc>
                <a:spcPct val="115000"/>
              </a:lnSpc>
              <a:spcBef>
                <a:spcPts val="0"/>
              </a:spcBef>
              <a:spcAft>
                <a:spcPts val="0"/>
              </a:spcAft>
              <a:buSzPts val="2400"/>
              <a:buFont typeface="Proxima Nova"/>
              <a:buChar char="●"/>
            </a:pPr>
            <a:r>
              <a:rPr b="1" lang="ko" sz="2400">
                <a:latin typeface="Proxima Nova"/>
                <a:ea typeface="Proxima Nova"/>
                <a:cs typeface="Proxima Nova"/>
                <a:sym typeface="Proxima Nova"/>
              </a:rPr>
              <a:t>Gathering is bothersome</a:t>
            </a:r>
            <a:endParaRPr b="1" sz="24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2400">
              <a:highlight>
                <a:schemeClr val="accent6"/>
              </a:highlight>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2400">
              <a:latin typeface="Proxima Nova"/>
              <a:ea typeface="Proxima Nova"/>
              <a:cs typeface="Proxima Nova"/>
              <a:sym typeface="Proxima Nova"/>
            </a:endParaRPr>
          </a:p>
        </p:txBody>
      </p:sp>
      <p:sp>
        <p:nvSpPr>
          <p:cNvPr id="158" name="Google Shape;158;p30"/>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pic>
        <p:nvPicPr>
          <p:cNvPr id="159" name="Google Shape;159;p30"/>
          <p:cNvPicPr preferRelativeResize="0"/>
          <p:nvPr/>
        </p:nvPicPr>
        <p:blipFill>
          <a:blip r:embed="rId3">
            <a:alphaModFix/>
          </a:blip>
          <a:stretch>
            <a:fillRect/>
          </a:stretch>
        </p:blipFill>
        <p:spPr>
          <a:xfrm>
            <a:off x="2922300" y="1986175"/>
            <a:ext cx="5668974" cy="296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Solution</a:t>
            </a:r>
            <a:endParaRPr/>
          </a:p>
        </p:txBody>
      </p:sp>
      <p:sp>
        <p:nvSpPr>
          <p:cNvPr id="165" name="Google Shape;165;p31"/>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66" name="Google Shape;16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67" name="Google Shape;167;p31"/>
          <p:cNvSpPr txBox="1"/>
          <p:nvPr/>
        </p:nvSpPr>
        <p:spPr>
          <a:xfrm>
            <a:off x="645000" y="1603625"/>
            <a:ext cx="8499000" cy="2542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2800">
                <a:highlight>
                  <a:schemeClr val="lt1"/>
                </a:highlight>
                <a:latin typeface="Proxima Nova"/>
                <a:ea typeface="Proxima Nova"/>
                <a:cs typeface="Proxima Nova"/>
                <a:sym typeface="Proxima Nova"/>
              </a:rPr>
              <a:t>Help members to </a:t>
            </a:r>
            <a:r>
              <a:rPr b="1" lang="ko" sz="2800" u="sng">
                <a:solidFill>
                  <a:srgbClr val="FD00A5"/>
                </a:solidFill>
                <a:highlight>
                  <a:schemeClr val="lt1"/>
                </a:highlight>
                <a:latin typeface="Proxima Nova"/>
                <a:ea typeface="Proxima Nova"/>
                <a:cs typeface="Proxima Nova"/>
                <a:sym typeface="Proxima Nova"/>
              </a:rPr>
              <a:t>gather online as if offline </a:t>
            </a:r>
            <a:endParaRPr b="1" sz="2800" u="sng">
              <a:solidFill>
                <a:srgbClr val="FD00A5"/>
              </a:solidFill>
              <a:highlight>
                <a:schemeClr val="lt1"/>
              </a:highlight>
              <a:latin typeface="Proxima Nova"/>
              <a:ea typeface="Proxima Nova"/>
              <a:cs typeface="Proxima Nova"/>
              <a:sym typeface="Proxima Nova"/>
            </a:endParaRPr>
          </a:p>
          <a:p>
            <a:pPr indent="0" lvl="0" marL="0" rtl="0" algn="l">
              <a:lnSpc>
                <a:spcPct val="150000"/>
              </a:lnSpc>
              <a:spcBef>
                <a:spcPts val="0"/>
              </a:spcBef>
              <a:spcAft>
                <a:spcPts val="0"/>
              </a:spcAft>
              <a:buNone/>
            </a:pPr>
            <a:r>
              <a:rPr lang="ko" sz="2800">
                <a:highlight>
                  <a:schemeClr val="lt1"/>
                </a:highlight>
                <a:latin typeface="Proxima Nova"/>
                <a:ea typeface="Proxima Nova"/>
                <a:cs typeface="Proxima Nova"/>
                <a:sym typeface="Proxima Nova"/>
              </a:rPr>
              <a:t>to</a:t>
            </a:r>
            <a:r>
              <a:rPr b="1" lang="ko" sz="2800">
                <a:highlight>
                  <a:schemeClr val="lt1"/>
                </a:highlight>
                <a:latin typeface="Proxima Nova"/>
                <a:ea typeface="Proxima Nova"/>
                <a:cs typeface="Proxima Nova"/>
                <a:sym typeface="Proxima Nova"/>
              </a:rPr>
              <a:t> </a:t>
            </a:r>
            <a:r>
              <a:rPr b="1" lang="ko" sz="2800" u="sng">
                <a:highlight>
                  <a:schemeClr val="lt1"/>
                </a:highlight>
                <a:latin typeface="Proxima Nova"/>
                <a:ea typeface="Proxima Nova"/>
                <a:cs typeface="Proxima Nova"/>
                <a:sym typeface="Proxima Nova"/>
              </a:rPr>
              <a:t>do team project efficiently</a:t>
            </a:r>
            <a:endParaRPr b="1" sz="2800" u="sng">
              <a:highlight>
                <a:schemeClr val="lt1"/>
              </a:highlight>
              <a:latin typeface="Proxima Nova"/>
              <a:ea typeface="Proxima Nova"/>
              <a:cs typeface="Proxima Nova"/>
              <a:sym typeface="Proxima Nova"/>
            </a:endParaRPr>
          </a:p>
          <a:p>
            <a:pPr indent="0" lvl="0" marL="0" rtl="0" algn="l">
              <a:lnSpc>
                <a:spcPct val="150000"/>
              </a:lnSpc>
              <a:spcBef>
                <a:spcPts val="0"/>
              </a:spcBef>
              <a:spcAft>
                <a:spcPts val="0"/>
              </a:spcAft>
              <a:buNone/>
            </a:pPr>
            <a:r>
              <a:rPr b="1" lang="ko" sz="2800" u="sng">
                <a:highlight>
                  <a:schemeClr val="lt1"/>
                </a:highlight>
                <a:latin typeface="Proxima Nova"/>
                <a:ea typeface="Proxima Nova"/>
                <a:cs typeface="Proxima Nova"/>
                <a:sym typeface="Proxima Nova"/>
              </a:rPr>
              <a:t>without physical meeting </a:t>
            </a:r>
            <a:endParaRPr b="1" sz="2800" u="sng">
              <a:solidFill>
                <a:srgbClr val="212121"/>
              </a:solidFill>
              <a:highlight>
                <a:schemeClr val="lt1"/>
              </a:highlight>
              <a:latin typeface="Proxima Nova"/>
              <a:ea typeface="Proxima Nova"/>
              <a:cs typeface="Proxima Nova"/>
              <a:sym typeface="Proxima Nova"/>
            </a:endParaRPr>
          </a:p>
        </p:txBody>
      </p:sp>
      <p:sp>
        <p:nvSpPr>
          <p:cNvPr id="168" name="Google Shape;168;p31"/>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174925" y="339250"/>
            <a:ext cx="884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Solution</a:t>
            </a:r>
            <a:endParaRPr/>
          </a:p>
        </p:txBody>
      </p:sp>
      <p:sp>
        <p:nvSpPr>
          <p:cNvPr id="174" name="Google Shape;174;p32"/>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sp>
        <p:nvSpPr>
          <p:cNvPr id="175" name="Google Shape;17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
        <p:nvSpPr>
          <p:cNvPr id="176" name="Google Shape;176;p32"/>
          <p:cNvSpPr txBox="1"/>
          <p:nvPr/>
        </p:nvSpPr>
        <p:spPr>
          <a:xfrm>
            <a:off x="645000" y="1603625"/>
            <a:ext cx="8499000" cy="2542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2800">
                <a:highlight>
                  <a:schemeClr val="lt1"/>
                </a:highlight>
                <a:latin typeface="Proxima Nova"/>
                <a:ea typeface="Proxima Nova"/>
                <a:cs typeface="Proxima Nova"/>
                <a:sym typeface="Proxima Nova"/>
              </a:rPr>
              <a:t>Help members to </a:t>
            </a:r>
            <a:r>
              <a:rPr b="1" lang="ko" sz="2800" u="sng">
                <a:solidFill>
                  <a:srgbClr val="FD00A5"/>
                </a:solidFill>
                <a:highlight>
                  <a:schemeClr val="lt1"/>
                </a:highlight>
                <a:latin typeface="Proxima Nova"/>
                <a:ea typeface="Proxima Nova"/>
                <a:cs typeface="Proxima Nova"/>
                <a:sym typeface="Proxima Nova"/>
              </a:rPr>
              <a:t>gather online as if offline </a:t>
            </a:r>
            <a:endParaRPr b="1" sz="2800" u="sng">
              <a:solidFill>
                <a:srgbClr val="FD00A5"/>
              </a:solidFill>
              <a:highlight>
                <a:schemeClr val="lt1"/>
              </a:highlight>
              <a:latin typeface="Proxima Nova"/>
              <a:ea typeface="Proxima Nova"/>
              <a:cs typeface="Proxima Nova"/>
              <a:sym typeface="Proxima Nova"/>
            </a:endParaRPr>
          </a:p>
          <a:p>
            <a:pPr indent="0" lvl="0" marL="0" rtl="0" algn="l">
              <a:lnSpc>
                <a:spcPct val="150000"/>
              </a:lnSpc>
              <a:spcBef>
                <a:spcPts val="0"/>
              </a:spcBef>
              <a:spcAft>
                <a:spcPts val="0"/>
              </a:spcAft>
              <a:buNone/>
            </a:pPr>
            <a:r>
              <a:rPr lang="ko" sz="2800">
                <a:highlight>
                  <a:schemeClr val="lt1"/>
                </a:highlight>
                <a:latin typeface="Proxima Nova"/>
                <a:ea typeface="Proxima Nova"/>
                <a:cs typeface="Proxima Nova"/>
                <a:sym typeface="Proxima Nova"/>
              </a:rPr>
              <a:t>to </a:t>
            </a:r>
            <a:r>
              <a:rPr b="1" lang="ko" sz="2800" u="sng">
                <a:solidFill>
                  <a:srgbClr val="FD00A5"/>
                </a:solidFill>
                <a:highlight>
                  <a:schemeClr val="lt1"/>
                </a:highlight>
                <a:latin typeface="Proxima Nova"/>
                <a:ea typeface="Proxima Nova"/>
                <a:cs typeface="Proxima Nova"/>
                <a:sym typeface="Proxima Nova"/>
              </a:rPr>
              <a:t>make slides</a:t>
            </a:r>
            <a:r>
              <a:rPr b="1" lang="ko" sz="2800" u="sng">
                <a:highlight>
                  <a:schemeClr val="lt1"/>
                </a:highlight>
                <a:latin typeface="Proxima Nova"/>
                <a:ea typeface="Proxima Nova"/>
                <a:cs typeface="Proxima Nova"/>
                <a:sym typeface="Proxima Nova"/>
              </a:rPr>
              <a:t> together efficiently</a:t>
            </a:r>
            <a:endParaRPr b="1" sz="2800" u="sng">
              <a:highlight>
                <a:schemeClr val="lt1"/>
              </a:highlight>
              <a:latin typeface="Proxima Nova"/>
              <a:ea typeface="Proxima Nova"/>
              <a:cs typeface="Proxima Nova"/>
              <a:sym typeface="Proxima Nova"/>
            </a:endParaRPr>
          </a:p>
          <a:p>
            <a:pPr indent="0" lvl="0" marL="0" rtl="0" algn="l">
              <a:lnSpc>
                <a:spcPct val="150000"/>
              </a:lnSpc>
              <a:spcBef>
                <a:spcPts val="0"/>
              </a:spcBef>
              <a:spcAft>
                <a:spcPts val="0"/>
              </a:spcAft>
              <a:buNone/>
            </a:pPr>
            <a:r>
              <a:rPr b="1" lang="ko" sz="2800" u="sng">
                <a:highlight>
                  <a:schemeClr val="lt1"/>
                </a:highlight>
                <a:latin typeface="Proxima Nova"/>
                <a:ea typeface="Proxima Nova"/>
                <a:cs typeface="Proxima Nova"/>
                <a:sym typeface="Proxima Nova"/>
              </a:rPr>
              <a:t>without physical meeting </a:t>
            </a:r>
            <a:endParaRPr b="1" sz="2800" u="sng">
              <a:solidFill>
                <a:srgbClr val="212121"/>
              </a:solidFill>
              <a:highlight>
                <a:schemeClr val="lt1"/>
              </a:highlight>
              <a:latin typeface="Proxima Nova"/>
              <a:ea typeface="Proxima Nova"/>
              <a:cs typeface="Proxima Nova"/>
              <a:sym typeface="Proxima Nova"/>
            </a:endParaRPr>
          </a:p>
        </p:txBody>
      </p:sp>
      <p:sp>
        <p:nvSpPr>
          <p:cNvPr id="177" name="Google Shape;177;p32"/>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174925" y="339256"/>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Existing Solution?!</a:t>
            </a:r>
            <a:endParaRPr/>
          </a:p>
        </p:txBody>
      </p:sp>
      <p:sp>
        <p:nvSpPr>
          <p:cNvPr id="183" name="Google Shape;183;p33"/>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184" name="Google Shape;184;p33"/>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pic>
        <p:nvPicPr>
          <p:cNvPr id="185" name="Google Shape;185;p33"/>
          <p:cNvPicPr preferRelativeResize="0"/>
          <p:nvPr/>
        </p:nvPicPr>
        <p:blipFill>
          <a:blip r:embed="rId3">
            <a:alphaModFix/>
          </a:blip>
          <a:stretch>
            <a:fillRect/>
          </a:stretch>
        </p:blipFill>
        <p:spPr>
          <a:xfrm>
            <a:off x="3828300" y="1263825"/>
            <a:ext cx="5047200" cy="3305100"/>
          </a:xfrm>
          <a:prstGeom prst="rect">
            <a:avLst/>
          </a:prstGeom>
          <a:noFill/>
          <a:ln>
            <a:noFill/>
          </a:ln>
          <a:effectLst>
            <a:outerShdw blurRad="57150" rotWithShape="0" algn="bl" dir="5400000" dist="19050">
              <a:srgbClr val="000000">
                <a:alpha val="50000"/>
              </a:srgbClr>
            </a:outerShdw>
          </a:effectLst>
        </p:spPr>
      </p:pic>
      <p:pic>
        <p:nvPicPr>
          <p:cNvPr id="186" name="Google Shape;186;p33"/>
          <p:cNvPicPr preferRelativeResize="0"/>
          <p:nvPr/>
        </p:nvPicPr>
        <p:blipFill>
          <a:blip r:embed="rId4">
            <a:alphaModFix/>
          </a:blip>
          <a:stretch>
            <a:fillRect/>
          </a:stretch>
        </p:blipFill>
        <p:spPr>
          <a:xfrm>
            <a:off x="0" y="1855425"/>
            <a:ext cx="3776575" cy="1419985"/>
          </a:xfrm>
          <a:prstGeom prst="rect">
            <a:avLst/>
          </a:prstGeom>
          <a:noFill/>
          <a:ln>
            <a:noFill/>
          </a:ln>
        </p:spPr>
      </p:pic>
      <p:sp>
        <p:nvSpPr>
          <p:cNvPr id="187" name="Google Shape;18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174925" y="339256"/>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Problem: Google Slides</a:t>
            </a:r>
            <a:endParaRPr/>
          </a:p>
        </p:txBody>
      </p:sp>
      <p:sp>
        <p:nvSpPr>
          <p:cNvPr id="193" name="Google Shape;193;p34"/>
          <p:cNvSpPr txBox="1"/>
          <p:nvPr/>
        </p:nvSpPr>
        <p:spPr>
          <a:xfrm>
            <a:off x="244675" y="27100"/>
            <a:ext cx="35319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Proxima Nova"/>
                <a:ea typeface="Proxima Nova"/>
                <a:cs typeface="Proxima Nova"/>
                <a:sym typeface="Proxima Nova"/>
              </a:rPr>
              <a:t>P4T : PPT for Team</a:t>
            </a:r>
            <a:endParaRPr b="1" sz="1200">
              <a:latin typeface="Proxima Nova"/>
              <a:ea typeface="Proxima Nova"/>
              <a:cs typeface="Proxima Nova"/>
              <a:sym typeface="Proxima Nova"/>
            </a:endParaRPr>
          </a:p>
        </p:txBody>
      </p:sp>
      <p:sp>
        <p:nvSpPr>
          <p:cNvPr id="194" name="Google Shape;194;p34"/>
          <p:cNvSpPr txBox="1"/>
          <p:nvPr/>
        </p:nvSpPr>
        <p:spPr>
          <a:xfrm>
            <a:off x="7294525" y="27100"/>
            <a:ext cx="1766700" cy="234300"/>
          </a:xfrm>
          <a:prstGeom prst="rect">
            <a:avLst/>
          </a:prstGeom>
          <a:solidFill>
            <a:srgbClr val="FFFFFF"/>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Proxima Nova"/>
                <a:ea typeface="Proxima Nova"/>
                <a:cs typeface="Proxima Nova"/>
                <a:sym typeface="Proxima Nova"/>
              </a:rPr>
              <a:t>Team Hurricane</a:t>
            </a:r>
            <a:endParaRPr>
              <a:latin typeface="Proxima Nova"/>
              <a:ea typeface="Proxima Nova"/>
              <a:cs typeface="Proxima Nova"/>
              <a:sym typeface="Proxima Nova"/>
            </a:endParaRPr>
          </a:p>
        </p:txBody>
      </p:sp>
      <p:pic>
        <p:nvPicPr>
          <p:cNvPr id="195" name="Google Shape;195;p34"/>
          <p:cNvPicPr preferRelativeResize="0"/>
          <p:nvPr/>
        </p:nvPicPr>
        <p:blipFill>
          <a:blip r:embed="rId3">
            <a:alphaModFix/>
          </a:blip>
          <a:stretch>
            <a:fillRect/>
          </a:stretch>
        </p:blipFill>
        <p:spPr>
          <a:xfrm>
            <a:off x="1377763" y="1094873"/>
            <a:ext cx="6388476" cy="3636525"/>
          </a:xfrm>
          <a:prstGeom prst="rect">
            <a:avLst/>
          </a:prstGeom>
          <a:noFill/>
          <a:ln>
            <a:noFill/>
          </a:ln>
        </p:spPr>
      </p:pic>
      <p:sp>
        <p:nvSpPr>
          <p:cNvPr id="196" name="Google Shape;19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